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17" r:id="rId2"/>
    <p:sldId id="400" r:id="rId3"/>
    <p:sldId id="368" r:id="rId4"/>
    <p:sldId id="401" r:id="rId5"/>
    <p:sldId id="402" r:id="rId6"/>
    <p:sldId id="384" r:id="rId7"/>
    <p:sldId id="396" r:id="rId8"/>
    <p:sldId id="387" r:id="rId9"/>
    <p:sldId id="340" r:id="rId10"/>
    <p:sldId id="341" r:id="rId11"/>
    <p:sldId id="342" r:id="rId12"/>
    <p:sldId id="343" r:id="rId13"/>
    <p:sldId id="326" r:id="rId14"/>
    <p:sldId id="40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76"/>
  </p:normalViewPr>
  <p:slideViewPr>
    <p:cSldViewPr snapToGrid="0" showGuides="1">
      <p:cViewPr varScale="1">
        <p:scale>
          <a:sx n="111" d="100"/>
          <a:sy n="111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2BDB-4B35-CE4A-8042-3F8578A754B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3F41-9B7E-0F49-BBD2-7AD67801C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6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718C-4B5E-9F99-CB70-4ACD057C7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C1F9E-79DF-A31D-6609-7E66014F4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F4B50-0285-3B8F-CE31-72451E18E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37DE-A87E-9E89-8119-0AB20387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8FDCA-CCC6-1305-0E18-BEBA7A20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7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7848-20BF-A564-0CDA-89BEC416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46889-9E60-9667-7E28-E0F2D80D4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8299E-1A8E-CF27-FB82-63ABEE2A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31606-D583-81E0-2BC3-385E35F6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83B64-D362-FA1B-83EA-3A4F866F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8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D377CE-4900-F268-37EC-40DDE6E5C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DCBA-4BEB-0A43-D03D-DFFD2BE66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9367E-39F5-A670-6D93-15584975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5230E-E18D-239A-338E-59031A82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A0F4-0E3E-454D-6797-8368AAF2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8CC1-5D4C-A144-770C-45202246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A180-AFB5-2316-F3AA-12536D4D9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6876-3ED4-BF14-CE73-923C180E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36BF3-ACC1-04BA-2829-328817F0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B5F38-2D53-EF11-352C-983D35CE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7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85D4-70FF-AC24-4665-1A6AF895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5E0D4-91A7-51B6-0522-E84F3DDA7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5B11F-3927-4B16-EC60-56B4F1E2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E1133-ACB6-C704-FE6B-D49BD333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B7D2-AECA-29A2-E95E-D57D0018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2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6353-F772-1901-39A5-BC326AC2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F837-C67C-6A0E-CBAC-885A98B6C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15008-0468-DB53-31BC-21788BDCD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1F593-54D6-FB6B-5375-616B9F8E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53679-D4BE-3D64-FE35-D41D65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1DB2E-3559-1E33-E185-AA044B26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2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97CB-35CE-DB1E-7CA7-F4A628B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65773-AD1B-84D0-BDA1-52C0D4A14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27B78-E140-10F8-FD5A-760520648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B7B74-7F9B-65C5-9D81-1DB22F050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441DD-DC7B-B4CA-09F6-070EBE499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8E775-5502-20F7-2217-5FE87C929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D62E8-0C06-5ED3-53E7-524F3B11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74755-2E88-B5BB-AE6B-50963C56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5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770E-AE5A-DF94-A796-52620794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5F376-6A41-969B-E884-CD462BDB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52A50-F3BC-15C2-8DB9-766FA017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FA01E-0E3C-8D17-6A68-2B8B4A27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4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01BEE-00E9-84C1-93DC-685EA563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446F4-6F4A-9B8F-8A46-CE17685B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28EF-E445-92F6-9207-85DF71FA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8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783B-228D-99FA-705C-C15E5639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3A913-6ACA-BF1A-1CCA-79D453CB5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30DD2-8C5F-2992-73CB-83975B8ED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86DF3-8502-75C6-CD57-C36D8BB0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8E100-CA32-5108-34B2-2C110277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09719-EA7F-9DFD-A66C-2328BEE9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02E8-4A18-FC00-D398-3E0B35A5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3F066-5C12-8D30-79F9-C2FAB68A6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B732A-5EC4-62D3-B8FE-79F9C26E1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CC37E-0093-CB7E-5663-260F1583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FC63F-8F2B-EEAE-35F7-822737391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EAED1-157C-83AC-696D-972A279B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4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37F93-83EF-F583-4223-D5740F96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AC6F5-7DC1-DFB4-3484-D22945EE1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F01CA-74B5-59AF-E2C1-58ECA9F8F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68A99-EC02-0149-B13D-A51E9B5EE8E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F387-D173-7104-CAE5-2E972283E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31748-1081-1A5C-2CF2-CAC6D4472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6298D-4F68-BD43-8EB3-BCA37CDA0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1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1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120.png"/><Relationship Id="rId3" Type="http://schemas.openxmlformats.org/officeDocument/2006/relationships/image" Target="../media/image340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61.png"/><Relationship Id="rId5" Type="http://schemas.openxmlformats.org/officeDocument/2006/relationships/image" Target="../media/image70.png"/><Relationship Id="rId15" Type="http://schemas.openxmlformats.org/officeDocument/2006/relationships/image" Target="../media/image21.png"/><Relationship Id="rId10" Type="http://schemas.openxmlformats.org/officeDocument/2006/relationships/image" Target="../media/image380.png"/><Relationship Id="rId4" Type="http://schemas.openxmlformats.org/officeDocument/2006/relationships/image" Target="../media/image8.png"/><Relationship Id="rId9" Type="http://schemas.openxmlformats.org/officeDocument/2006/relationships/image" Target="../media/image370.png"/><Relationship Id="rId1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0.png"/><Relationship Id="rId5" Type="http://schemas.openxmlformats.org/officeDocument/2006/relationships/image" Target="../media/image3000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5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12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Last time: introduced the Thermodynamic Definition of Entropy and the state function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CCD7558-0740-2954-A832-3EEB8EB8C9DF}"/>
              </a:ext>
            </a:extLst>
          </p:cNvPr>
          <p:cNvGrpSpPr/>
          <p:nvPr/>
        </p:nvGrpSpPr>
        <p:grpSpPr>
          <a:xfrm>
            <a:off x="2742706" y="982850"/>
            <a:ext cx="6372782" cy="830997"/>
            <a:chOff x="2479816" y="2125850"/>
            <a:chExt cx="6372782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5F896A1-4982-0E35-1A2A-DED992DFAA94}"/>
                    </a:ext>
                  </a:extLst>
                </p:cNvPr>
                <p:cNvSpPr txBox="1"/>
                <p:nvPr/>
              </p:nvSpPr>
              <p:spPr>
                <a:xfrm>
                  <a:off x="2479816" y="2125850"/>
                  <a:ext cx="2718148" cy="791435"/>
                </a:xfrm>
                <a:prstGeom prst="rect">
                  <a:avLst/>
                </a:prstGeom>
                <a:noFill/>
                <a:ln w="6350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𝒓𝒆𝒗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𝒅𝑺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5F896A1-4982-0E35-1A2A-DED992DFA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816" y="2125850"/>
                  <a:ext cx="2718148" cy="791435"/>
                </a:xfrm>
                <a:prstGeom prst="rect">
                  <a:avLst/>
                </a:prstGeom>
                <a:blipFill>
                  <a:blip r:embed="rId3"/>
                  <a:stretch>
                    <a:fillRect b="-1449"/>
                  </a:stretch>
                </a:blipFill>
                <a:ln w="635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A6CB99-9D74-740A-A89B-88FAAED2B4F0}"/>
                </a:ext>
              </a:extLst>
            </p:cNvPr>
            <p:cNvSpPr txBox="1"/>
            <p:nvPr/>
          </p:nvSpPr>
          <p:spPr>
            <a:xfrm>
              <a:off x="5784545" y="2125850"/>
              <a:ext cx="30680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Thermodynamic definition of entropy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B5F822-8C0E-E76B-4530-CFBF51E04AD8}"/>
              </a:ext>
            </a:extLst>
          </p:cNvPr>
          <p:cNvGrpSpPr/>
          <p:nvPr/>
        </p:nvGrpSpPr>
        <p:grpSpPr>
          <a:xfrm>
            <a:off x="2594301" y="2664792"/>
            <a:ext cx="4188305" cy="3053193"/>
            <a:chOff x="592100" y="665625"/>
            <a:chExt cx="4188305" cy="30531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0B61D1C-7A69-2EA1-45E4-706D88BA04C9}"/>
                </a:ext>
              </a:extLst>
            </p:cNvPr>
            <p:cNvGrpSpPr/>
            <p:nvPr/>
          </p:nvGrpSpPr>
          <p:grpSpPr>
            <a:xfrm>
              <a:off x="592100" y="915026"/>
              <a:ext cx="4188305" cy="2729277"/>
              <a:chOff x="3729340" y="1597479"/>
              <a:chExt cx="4188305" cy="272927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4287248-F8A1-9121-5207-77FDD9EA5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3048"/>
              <a:stretch/>
            </p:blipFill>
            <p:spPr>
              <a:xfrm>
                <a:off x="3729340" y="1720459"/>
                <a:ext cx="3616184" cy="260629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28D135A-134E-AA98-69AE-86776415B618}"/>
                      </a:ext>
                    </a:extLst>
                  </p:cNvPr>
                  <p:cNvSpPr txBox="1"/>
                  <p:nvPr/>
                </p:nvSpPr>
                <p:spPr>
                  <a:xfrm>
                    <a:off x="5198307" y="2988806"/>
                    <a:ext cx="2169994" cy="7851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E05317A-B1EC-7C0A-8ED6-4C5CDACF7A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8307" y="2988806"/>
                    <a:ext cx="2169994" cy="78515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E9124C6-8EAF-C621-6B73-1E81204450FB}"/>
                      </a:ext>
                    </a:extLst>
                  </p:cNvPr>
                  <p:cNvSpPr txBox="1"/>
                  <p:nvPr/>
                </p:nvSpPr>
                <p:spPr>
                  <a:xfrm>
                    <a:off x="6042507" y="1597479"/>
                    <a:ext cx="1875138" cy="7838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50FF5D-D373-344E-1F67-95106F9BA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2507" y="1597479"/>
                    <a:ext cx="1875138" cy="78380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15B0DF9B-18E2-D0B5-2614-07A77039D2D1}"/>
                </a:ext>
              </a:extLst>
            </p:cNvPr>
            <p:cNvSpPr/>
            <p:nvPr/>
          </p:nvSpPr>
          <p:spPr>
            <a:xfrm>
              <a:off x="615539" y="665625"/>
              <a:ext cx="3904223" cy="3053193"/>
            </a:xfrm>
            <a:prstGeom prst="frame">
              <a:avLst>
                <a:gd name="adj1" fmla="val 245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4DA2193-82F1-6B65-0C70-D27113F34AF4}"/>
                    </a:ext>
                  </a:extLst>
                </p:cNvPr>
                <p:cNvSpPr txBox="1"/>
                <p:nvPr/>
              </p:nvSpPr>
              <p:spPr>
                <a:xfrm>
                  <a:off x="1347430" y="892126"/>
                  <a:ext cx="107860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4523B9-C3BF-1E62-FD6E-CB7EB884B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430" y="892126"/>
                  <a:ext cx="1078601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163" r="-6977" b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10610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/>
              <p:nvPr/>
            </p:nvSpPr>
            <p:spPr>
              <a:xfrm>
                <a:off x="6788152" y="1181526"/>
                <a:ext cx="5403848" cy="4095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normal boiling point</a:t>
                </a:r>
                <a:r>
                  <a:rPr lang="en-US" sz="2400" dirty="0"/>
                  <a:t> temperature is the temperature at which a liquid boils when the pressure is 1 atm.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water (373 K):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110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Turns out, that’s also rather high. </a:t>
                </a:r>
                <a:r>
                  <a:rPr lang="en-US" sz="2400" b="1" dirty="0"/>
                  <a:t>Trouton’s Rule </a:t>
                </a:r>
                <a:r>
                  <a:rPr lang="en-US" sz="2400" dirty="0"/>
                  <a:t>(also empirical) says to expect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 at the normal boiling temperature.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2" y="1181526"/>
                <a:ext cx="5403848" cy="4095993"/>
              </a:xfrm>
              <a:prstGeom prst="rect">
                <a:avLst/>
              </a:prstGeom>
              <a:blipFill>
                <a:blip r:embed="rId3"/>
                <a:stretch>
                  <a:fillRect l="-1639" t="-1238" b="-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73862E4-A8FE-0D4F-B8AF-2A851EA5B249}"/>
              </a:ext>
            </a:extLst>
          </p:cNvPr>
          <p:cNvGrpSpPr/>
          <p:nvPr/>
        </p:nvGrpSpPr>
        <p:grpSpPr>
          <a:xfrm>
            <a:off x="205613" y="354330"/>
            <a:ext cx="6582538" cy="6275069"/>
            <a:chOff x="205613" y="354330"/>
            <a:chExt cx="6582538" cy="627506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384D4A6-3820-DD4D-A27E-622C2D2BD7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10592" r="5702" b="7549"/>
            <a:stretch/>
          </p:blipFill>
          <p:spPr bwMode="auto">
            <a:xfrm>
              <a:off x="205613" y="354330"/>
              <a:ext cx="6582538" cy="627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5813CA-5655-0140-A429-8E93491F7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00" y="4663440"/>
              <a:ext cx="0" cy="3124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B537CF-4842-6540-B3E7-59FB02D62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4690" y="2800350"/>
              <a:ext cx="0" cy="186309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D1BC79-AC61-9A94-34CD-8E34DE7F000E}"/>
              </a:ext>
            </a:extLst>
          </p:cNvPr>
          <p:cNvSpPr txBox="1"/>
          <p:nvPr/>
        </p:nvSpPr>
        <p:spPr>
          <a:xfrm>
            <a:off x="0" y="-3220"/>
            <a:ext cx="93914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Entropy of vaporization: Trouton’s Rule</a:t>
            </a:r>
          </a:p>
        </p:txBody>
      </p:sp>
    </p:spTree>
    <p:extLst>
      <p:ext uri="{BB962C8B-B14F-4D97-AF65-F5344CB8AC3E}">
        <p14:creationId xmlns:p14="http://schemas.microsoft.com/office/powerpoint/2010/main" val="7323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blipFill>
                <a:blip r:embed="rId3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AD6179-493F-D245-A601-7522E3F83047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049DF0-9F15-F14F-85B5-CE445FE6B429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8FCE07F-1221-3F4D-98FA-E01F539DB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CEF05A-67FB-F340-B02A-C44D21D2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4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AEC9A0-CF31-2443-A2B7-A71418E7B470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B6F4D3-D91F-1F43-96B9-4D5DDA72C35C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E523CFD-3C1C-C74B-9212-FFC4AABBF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52CE1F-CBE4-EC4F-A520-E2EF1C71EC45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52CE1F-CBE4-EC4F-A520-E2EF1C71EC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D19285-5C8E-1045-9CBB-F753CD7C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291D1C-977F-DB46-8D64-42804D002F6B}"/>
                  </a:ext>
                </a:extLst>
              </p:cNvPr>
              <p:cNvSpPr txBox="1"/>
              <p:nvPr/>
            </p:nvSpPr>
            <p:spPr>
              <a:xfrm>
                <a:off x="2957484" y="5350575"/>
                <a:ext cx="273144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Liquid acetone: </a:t>
                </a:r>
                <a:r>
                  <a:rPr lang="en-US" sz="2000" b="1" dirty="0"/>
                  <a:t>Goldilocks</a:t>
                </a:r>
                <a:r>
                  <a:rPr lang="en-US" sz="2000" dirty="0"/>
                  <a:t> amount of orientational choice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b="1" dirty="0"/>
                  <a:t>medium entropy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291D1C-977F-DB46-8D64-42804D002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84" y="5350575"/>
                <a:ext cx="2731442" cy="1323439"/>
              </a:xfrm>
              <a:prstGeom prst="rect">
                <a:avLst/>
              </a:prstGeom>
              <a:blipFill>
                <a:blip r:embed="rId12"/>
                <a:stretch>
                  <a:fillRect l="-1852" t="-2857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0897C2-64AD-5D4E-049B-0D55618413ED}"/>
                  </a:ext>
                </a:extLst>
              </p:cNvPr>
              <p:cNvSpPr txBox="1"/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0897C2-64AD-5D4E-049B-0D556184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blipFill>
                <a:blip r:embed="rId13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40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B680B26-E113-F046-84CF-4B859F76D824}"/>
              </a:ext>
            </a:extLst>
          </p:cNvPr>
          <p:cNvGrpSpPr/>
          <p:nvPr/>
        </p:nvGrpSpPr>
        <p:grpSpPr>
          <a:xfrm>
            <a:off x="303713" y="278086"/>
            <a:ext cx="3716465" cy="2790255"/>
            <a:chOff x="303713" y="278086"/>
            <a:chExt cx="3716465" cy="279025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2F4656-2340-2949-BF02-C0286131135E}"/>
                </a:ext>
              </a:extLst>
            </p:cNvPr>
            <p:cNvGrpSpPr/>
            <p:nvPr/>
          </p:nvGrpSpPr>
          <p:grpSpPr>
            <a:xfrm>
              <a:off x="303713" y="278086"/>
              <a:ext cx="3716465" cy="2790255"/>
              <a:chOff x="303713" y="278086"/>
              <a:chExt cx="3716465" cy="2790255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3D18B128-0EEB-714C-8012-9A18EA5DC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713" y="278086"/>
                <a:ext cx="3716465" cy="279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DBFB5E-7257-214C-B382-17DF97CEE661}"/>
                  </a:ext>
                </a:extLst>
              </p:cNvPr>
              <p:cNvCxnSpPr/>
              <p:nvPr/>
            </p:nvCxnSpPr>
            <p:spPr>
              <a:xfrm>
                <a:off x="1158406" y="2277726"/>
                <a:ext cx="1275268" cy="341644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FB8C8BC-4E91-A24A-9E6C-93A15945737C}"/>
                    </a:ext>
                  </a:extLst>
                </p:cNvPr>
                <p:cNvSpPr txBox="1"/>
                <p:nvPr/>
              </p:nvSpPr>
              <p:spPr>
                <a:xfrm>
                  <a:off x="2020576" y="1309849"/>
                  <a:ext cx="413098" cy="485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FB8C8BC-4E91-A24A-9E6C-93A159457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76" y="1309849"/>
                  <a:ext cx="413098" cy="485774"/>
                </a:xfrm>
                <a:prstGeom prst="rect">
                  <a:avLst/>
                </a:prstGeom>
                <a:blipFill>
                  <a:blip r:embed="rId3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F75523-2889-9D44-82A6-48571AC0BFCC}"/>
              </a:ext>
            </a:extLst>
          </p:cNvPr>
          <p:cNvGrpSpPr/>
          <p:nvPr/>
        </p:nvGrpSpPr>
        <p:grpSpPr>
          <a:xfrm>
            <a:off x="2709087" y="2965939"/>
            <a:ext cx="4408093" cy="3306070"/>
            <a:chOff x="3207853" y="2965939"/>
            <a:chExt cx="4408093" cy="330607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C941ACD-6E32-FB48-A663-899DACD15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853" y="2965939"/>
              <a:ext cx="4408093" cy="330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A137D8-5C67-6F4E-84DB-CD9A4E7C3E42}"/>
                    </a:ext>
                  </a:extLst>
                </p:cNvPr>
                <p:cNvSpPr txBox="1"/>
                <p:nvPr/>
              </p:nvSpPr>
              <p:spPr>
                <a:xfrm>
                  <a:off x="4389378" y="4297090"/>
                  <a:ext cx="1022521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A137D8-5C67-6F4E-84DB-CD9A4E7C3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378" y="4297090"/>
                  <a:ext cx="1022521" cy="4714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931DAD-6B5B-4C44-936A-DB994B4042B8}"/>
                    </a:ext>
                  </a:extLst>
                </p:cNvPr>
                <p:cNvSpPr txBox="1"/>
                <p:nvPr/>
              </p:nvSpPr>
              <p:spPr>
                <a:xfrm>
                  <a:off x="6002662" y="4124325"/>
                  <a:ext cx="1022521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931DAD-6B5B-4C44-936A-DB994B404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662" y="4124325"/>
                  <a:ext cx="1022521" cy="4714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DFFD92-E12C-8045-8D52-ED77A846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56" y="404853"/>
            <a:ext cx="3624105" cy="271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57A128-F566-7740-AC20-27A0C0200D58}"/>
                  </a:ext>
                </a:extLst>
              </p:cNvPr>
              <p:cNvSpPr txBox="1"/>
              <p:nvPr/>
            </p:nvSpPr>
            <p:spPr>
              <a:xfrm>
                <a:off x="442202" y="2714184"/>
                <a:ext cx="6482116" cy="693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𝑡𝑒𝑚𝑝𝑒𝑟𝑎𝑡𝑢𝑟𝑒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57A128-F566-7740-AC20-27A0C020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2" y="2714184"/>
                <a:ext cx="6482116" cy="693138"/>
              </a:xfrm>
              <a:prstGeom prst="rect">
                <a:avLst/>
              </a:prstGeom>
              <a:blipFill>
                <a:blip r:embed="rId8"/>
                <a:stretch>
                  <a:fillRect l="-391" t="-91071" b="-1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5D15F2-25A8-AC4B-82EC-D997D92BFB7C}"/>
                  </a:ext>
                </a:extLst>
              </p:cNvPr>
              <p:cNvSpPr txBox="1"/>
              <p:nvPr/>
            </p:nvSpPr>
            <p:spPr>
              <a:xfrm>
                <a:off x="6567056" y="2598384"/>
                <a:ext cx="5421432" cy="693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𝑉𝑑𝑃</m:t>
                        </m:r>
                      </m:e>
                    </m:nary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5D15F2-25A8-AC4B-82EC-D997D92B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6" y="2598384"/>
                <a:ext cx="5421432" cy="693138"/>
              </a:xfrm>
              <a:prstGeom prst="rect">
                <a:avLst/>
              </a:prstGeom>
              <a:blipFill>
                <a:blip r:embed="rId9"/>
                <a:stretch>
                  <a:fillRect t="-91071" b="-1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1D858F-DF73-C44A-B123-7C2CAF5D911B}"/>
                  </a:ext>
                </a:extLst>
              </p:cNvPr>
              <p:cNvSpPr txBox="1"/>
              <p:nvPr/>
            </p:nvSpPr>
            <p:spPr>
              <a:xfrm>
                <a:off x="6785128" y="4532795"/>
                <a:ext cx="5395570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𝑡𝑒𝑚𝑝𝑒𝑟𝑎𝑡𝑢𝑟𝑒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1D858F-DF73-C44A-B123-7C2CAF5D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128" y="4532795"/>
                <a:ext cx="5395570" cy="503728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BC4F3B-C03A-9449-A49C-77DE1144F765}"/>
                  </a:ext>
                </a:extLst>
              </p:cNvPr>
              <p:cNvSpPr txBox="1"/>
              <p:nvPr/>
            </p:nvSpPr>
            <p:spPr>
              <a:xfrm>
                <a:off x="9310309" y="1784836"/>
                <a:ext cx="67255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BC4F3B-C03A-9449-A49C-77DE1144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309" y="1784836"/>
                <a:ext cx="672553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41F501-6D42-E942-A6A2-4316E019F3D5}"/>
              </a:ext>
            </a:extLst>
          </p:cNvPr>
          <p:cNvCxnSpPr>
            <a:cxnSpLocks/>
          </p:cNvCxnSpPr>
          <p:nvPr/>
        </p:nvCxnSpPr>
        <p:spPr>
          <a:xfrm flipV="1">
            <a:off x="10215043" y="2133962"/>
            <a:ext cx="776807" cy="59897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6AF98C3-72BF-9B44-930C-01D2898C90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676" y="6137031"/>
            <a:ext cx="11766619" cy="6559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EC0267-A89F-4A4C-8E5A-CF69EFB9F9AE}"/>
              </a:ext>
            </a:extLst>
          </p:cNvPr>
          <p:cNvGrpSpPr/>
          <p:nvPr/>
        </p:nvGrpSpPr>
        <p:grpSpPr>
          <a:xfrm>
            <a:off x="6408820" y="989573"/>
            <a:ext cx="2060298" cy="1144389"/>
            <a:chOff x="6408820" y="989573"/>
            <a:chExt cx="2060298" cy="1144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33B67-CE6B-394E-9FF4-1D42C08D5FFC}"/>
                    </a:ext>
                  </a:extLst>
                </p:cNvPr>
                <p:cNvSpPr txBox="1"/>
                <p:nvPr/>
              </p:nvSpPr>
              <p:spPr>
                <a:xfrm>
                  <a:off x="6425918" y="989573"/>
                  <a:ext cx="2043200" cy="52322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400" b="1" dirty="0"/>
                    <a:t>constant if liquid or solid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33B67-CE6B-394E-9FF4-1D42C08D5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918" y="989573"/>
                  <a:ext cx="2043200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" t="-2326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306059-6B8E-9241-A853-EC309F9F35EA}"/>
                    </a:ext>
                  </a:extLst>
                </p:cNvPr>
                <p:cNvSpPr txBox="1"/>
                <p:nvPr/>
              </p:nvSpPr>
              <p:spPr>
                <a:xfrm>
                  <a:off x="6408820" y="1732505"/>
                  <a:ext cx="2043201" cy="40145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</m:oMath>
                  </a14:m>
                  <a:r>
                    <a:rPr lang="en-US" sz="1400" b="1" dirty="0"/>
                    <a:t>  if a gas</a:t>
                  </a:r>
                  <a:r>
                    <a:rPr lang="en-US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306059-6B8E-9241-A853-EC309F9F3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820" y="1732505"/>
                  <a:ext cx="2043201" cy="401457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D494D3-80DD-794B-8E8D-FDA76260F68F}"/>
                  </a:ext>
                </a:extLst>
              </p:cNvPr>
              <p:cNvSpPr txBox="1"/>
              <p:nvPr/>
            </p:nvSpPr>
            <p:spPr>
              <a:xfrm>
                <a:off x="0" y="-7604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err="1"/>
                  <a:t>VisualizingSTP</a:t>
                </a:r>
                <a:r>
                  <a:rPr lang="en-US" sz="2400" b="1" dirty="0"/>
                  <a:t> focuses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𝒕𝒓𝒔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D494D3-80DD-794B-8E8D-FDA76260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604"/>
                <a:ext cx="12192000" cy="461665"/>
              </a:xfrm>
              <a:prstGeom prst="rect">
                <a:avLst/>
              </a:prstGeom>
              <a:blipFill>
                <a:blip r:embed="rId15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18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DD494D3-80DD-794B-8E8D-FDA76260F68F}"/>
              </a:ext>
            </a:extLst>
          </p:cNvPr>
          <p:cNvSpPr txBox="1"/>
          <p:nvPr/>
        </p:nvSpPr>
        <p:spPr>
          <a:xfrm>
            <a:off x="0" y="-7604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get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69370-362E-19FA-D06E-B5991B9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5" y="1876711"/>
            <a:ext cx="11433509" cy="23978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089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Now switching to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: isobaric heating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216234"/>
            <a:chOff x="2499909" y="1398494"/>
            <a:chExt cx="6147486" cy="42162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332973" y="4716084"/>
                  <a:ext cx="4109431" cy="8986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𝝏</m:t>
                                        </m:r>
                                        <m:r>
                                          <a:rPr lang="en-US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num>
                                      <m:den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𝝏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sub>
                            </m:s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𝒅𝑻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d>
                              <m:d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𝑑𝑃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973" y="4716084"/>
                  <a:ext cx="4109431" cy="898644"/>
                </a:xfrm>
                <a:prstGeom prst="rect">
                  <a:avLst/>
                </a:prstGeom>
                <a:blipFill>
                  <a:blip r:embed="rId4"/>
                  <a:stretch>
                    <a:fillRect l="-617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A5284-D86C-71EB-A60A-44291C846DA8}"/>
                  </a:ext>
                </a:extLst>
              </p:cNvPr>
              <p:cNvSpPr txBox="1"/>
              <p:nvPr/>
            </p:nvSpPr>
            <p:spPr>
              <a:xfrm>
                <a:off x="6095855" y="1654600"/>
                <a:ext cx="5574447" cy="2747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If we say the heat capacity is more or less constant, this integrates out to</a:t>
                </a:r>
              </a:p>
              <a:p>
                <a:r>
                  <a:rPr lang="en-US" sz="2400" dirty="0"/>
                  <a:t> </a:t>
                </a:r>
                <a:endParaRPr lang="en-US" sz="24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𝒊𝒏𝒊𝒕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A5284-D86C-71EB-A60A-44291C84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55" y="1654600"/>
                <a:ext cx="5574447" cy="2747675"/>
              </a:xfrm>
              <a:prstGeom prst="rect">
                <a:avLst/>
              </a:prstGeom>
              <a:blipFill>
                <a:blip r:embed="rId7"/>
                <a:stretch>
                  <a:fillRect l="-1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DB2FE1-F59C-2DB3-3751-B06A55486473}"/>
                  </a:ext>
                </a:extLst>
              </p:cNvPr>
              <p:cNvSpPr txBox="1"/>
              <p:nvPr/>
            </p:nvSpPr>
            <p:spPr>
              <a:xfrm>
                <a:off x="608435" y="5681076"/>
                <a:ext cx="4109431" cy="8505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DB2FE1-F59C-2DB3-3751-B06A55486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5" y="5681076"/>
                <a:ext cx="4109431" cy="850554"/>
              </a:xfrm>
              <a:prstGeom prst="rect">
                <a:avLst/>
              </a:prstGeom>
              <a:blipFill>
                <a:blip r:embed="rId8"/>
                <a:stretch>
                  <a:fillRect b="-1408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817E370-41B4-CB0F-6524-1FE2F3EF48AA}"/>
              </a:ext>
            </a:extLst>
          </p:cNvPr>
          <p:cNvGrpSpPr/>
          <p:nvPr/>
        </p:nvGrpSpPr>
        <p:grpSpPr>
          <a:xfrm>
            <a:off x="5577263" y="4492149"/>
            <a:ext cx="3793745" cy="1105788"/>
            <a:chOff x="1420806" y="5474509"/>
            <a:chExt cx="3793745" cy="1105788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A38FE8FD-DFF1-AB47-1D01-6179AC69CDFD}"/>
                </a:ext>
              </a:extLst>
            </p:cNvPr>
            <p:cNvSpPr/>
            <p:nvPr/>
          </p:nvSpPr>
          <p:spPr>
            <a:xfrm rot="5400000">
              <a:off x="2968866" y="4413560"/>
              <a:ext cx="274791" cy="2396689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16B460-2B9F-AA1F-F8FD-2CF64CA6D19B}"/>
                </a:ext>
              </a:extLst>
            </p:cNvPr>
            <p:cNvSpPr txBox="1"/>
            <p:nvPr/>
          </p:nvSpPr>
          <p:spPr>
            <a:xfrm>
              <a:off x="1420806" y="5749300"/>
              <a:ext cx="3793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should probably commit this to memory too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44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7370277-5FDE-6227-9D0C-FE8717C9FF36}"/>
              </a:ext>
            </a:extLst>
          </p:cNvPr>
          <p:cNvSpPr/>
          <p:nvPr/>
        </p:nvSpPr>
        <p:spPr>
          <a:xfrm>
            <a:off x="7138571" y="1383217"/>
            <a:ext cx="4409887" cy="251404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594F6-616A-FB4B-AE44-3F17B6FCA6F7}"/>
              </a:ext>
            </a:extLst>
          </p:cNvPr>
          <p:cNvSpPr txBox="1"/>
          <p:nvPr/>
        </p:nvSpPr>
        <p:spPr>
          <a:xfrm>
            <a:off x="-2" y="-7821"/>
            <a:ext cx="1219200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isobaric heating increases entropy more than isochoric heating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44EC27-9E00-B202-8FFF-5AEC2FFA3694}"/>
              </a:ext>
            </a:extLst>
          </p:cNvPr>
          <p:cNvGrpSpPr/>
          <p:nvPr/>
        </p:nvGrpSpPr>
        <p:grpSpPr>
          <a:xfrm>
            <a:off x="0" y="1710444"/>
            <a:ext cx="10136331" cy="6326459"/>
            <a:chOff x="4598974" y="3865072"/>
            <a:chExt cx="5137589" cy="3160680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AEC4549-8C87-FFE2-8D93-B50B9C1469D8}"/>
                </a:ext>
              </a:extLst>
            </p:cNvPr>
            <p:cNvSpPr/>
            <p:nvPr/>
          </p:nvSpPr>
          <p:spPr>
            <a:xfrm>
              <a:off x="4980936" y="3877200"/>
              <a:ext cx="4755626" cy="2859578"/>
            </a:xfrm>
            <a:prstGeom prst="arc">
              <a:avLst>
                <a:gd name="adj1" fmla="val 11406114"/>
                <a:gd name="adj2" fmla="val 14388122"/>
              </a:avLst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F30A965-9F43-5EFE-5D5F-3F36C3AC0428}"/>
                </a:ext>
              </a:extLst>
            </p:cNvPr>
            <p:cNvGrpSpPr/>
            <p:nvPr/>
          </p:nvGrpSpPr>
          <p:grpSpPr>
            <a:xfrm>
              <a:off x="4598974" y="3865072"/>
              <a:ext cx="5137589" cy="3160680"/>
              <a:chOff x="4598974" y="3865072"/>
              <a:chExt cx="5137589" cy="31606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87E2BDE-F8DE-A546-9D50-D1A04BABFA75}"/>
                  </a:ext>
                </a:extLst>
              </p:cNvPr>
              <p:cNvGrpSpPr/>
              <p:nvPr/>
            </p:nvGrpSpPr>
            <p:grpSpPr>
              <a:xfrm>
                <a:off x="4598974" y="4166174"/>
                <a:ext cx="5137589" cy="2859578"/>
                <a:chOff x="4450690" y="4178531"/>
                <a:chExt cx="5137589" cy="2859578"/>
              </a:xfrm>
            </p:grpSpPr>
            <p:sp>
              <p:nvSpPr>
                <p:cNvPr id="5" name="Arc 4">
                  <a:extLst>
                    <a:ext uri="{FF2B5EF4-FFF2-40B4-BE49-F238E27FC236}">
                      <a16:creationId xmlns:a16="http://schemas.microsoft.com/office/drawing/2014/main" id="{071E019B-7CE6-3742-8989-01E3FD2A6936}"/>
                    </a:ext>
                  </a:extLst>
                </p:cNvPr>
                <p:cNvSpPr/>
                <p:nvPr/>
              </p:nvSpPr>
              <p:spPr>
                <a:xfrm>
                  <a:off x="4832653" y="4178531"/>
                  <a:ext cx="4755626" cy="2859578"/>
                </a:xfrm>
                <a:prstGeom prst="arc">
                  <a:avLst>
                    <a:gd name="adj1" fmla="val 11406114"/>
                    <a:gd name="adj2" fmla="val 14388122"/>
                  </a:avLst>
                </a:prstGeom>
                <a:ln w="635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216BC535-2A6E-1E43-9EEC-0E9B0DAC0A50}"/>
                    </a:ext>
                  </a:extLst>
                </p:cNvPr>
                <p:cNvCxnSpPr/>
                <p:nvPr/>
              </p:nvCxnSpPr>
              <p:spPr>
                <a:xfrm>
                  <a:off x="4705005" y="5428211"/>
                  <a:ext cx="2377813" cy="0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EB66C95-FC80-2543-981D-18FBCC87D288}"/>
                    </a:ext>
                  </a:extLst>
                </p:cNvPr>
                <p:cNvSpPr txBox="1"/>
                <p:nvPr/>
              </p:nvSpPr>
              <p:spPr>
                <a:xfrm>
                  <a:off x="6050527" y="5486353"/>
                  <a:ext cx="8715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478F0BE-6551-B34F-A36C-9EDA3DF10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5005" y="4178531"/>
                  <a:ext cx="0" cy="1249680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56C752-D212-664E-8842-5045AE3A5E6F}"/>
                    </a:ext>
                  </a:extLst>
                </p:cNvPr>
                <p:cNvSpPr txBox="1"/>
                <p:nvPr/>
              </p:nvSpPr>
              <p:spPr>
                <a:xfrm>
                  <a:off x="4450690" y="4336831"/>
                  <a:ext cx="8715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EEFB80-A052-94AB-0449-E9DB49F2099D}"/>
                  </a:ext>
                </a:extLst>
              </p:cNvPr>
              <p:cNvSpPr txBox="1"/>
              <p:nvPr/>
            </p:nvSpPr>
            <p:spPr>
              <a:xfrm rot="19967449">
                <a:off x="5485346" y="3865072"/>
                <a:ext cx="1248032" cy="184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isobaric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A8C085-43FE-F36D-6166-B43EFBA3A2CC}"/>
                  </a:ext>
                </a:extLst>
              </p:cNvPr>
              <p:cNvSpPr txBox="1"/>
              <p:nvPr/>
            </p:nvSpPr>
            <p:spPr>
              <a:xfrm rot="19967449">
                <a:off x="5550909" y="4496624"/>
                <a:ext cx="1248032" cy="184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isochoric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14B593-D068-A7D8-06B7-3C6ACEE0BAB7}"/>
                  </a:ext>
                </a:extLst>
              </p:cNvPr>
              <p:cNvSpPr txBox="1"/>
              <p:nvPr/>
            </p:nvSpPr>
            <p:spPr>
              <a:xfrm>
                <a:off x="2796420" y="1138390"/>
                <a:ext cx="4221224" cy="845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𝜟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𝒊𝒏𝒊𝒕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14B593-D068-A7D8-06B7-3C6ACEE0B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20" y="1138390"/>
                <a:ext cx="4221224" cy="845937"/>
              </a:xfrm>
              <a:prstGeom prst="rect">
                <a:avLst/>
              </a:prstGeom>
              <a:blipFill>
                <a:blip r:embed="rId2"/>
                <a:stretch>
                  <a:fillRect l="-30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57D2A1-DAAE-8BF1-D7E3-8233A1559300}"/>
                  </a:ext>
                </a:extLst>
              </p:cNvPr>
              <p:cNvSpPr txBox="1"/>
              <p:nvPr/>
            </p:nvSpPr>
            <p:spPr>
              <a:xfrm>
                <a:off x="3250605" y="2656502"/>
                <a:ext cx="3315288" cy="845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𝜟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𝒊𝒏𝒊𝒕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57D2A1-DAAE-8BF1-D7E3-8233A1559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605" y="2656502"/>
                <a:ext cx="3315288" cy="845937"/>
              </a:xfrm>
              <a:prstGeom prst="rect">
                <a:avLst/>
              </a:prstGeom>
              <a:blipFill>
                <a:blip r:embed="rId3"/>
                <a:stretch>
                  <a:fillRect l="-382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66F4A8A-91A3-F5E5-2EED-42A6A535509D}"/>
              </a:ext>
            </a:extLst>
          </p:cNvPr>
          <p:cNvGrpSpPr/>
          <p:nvPr/>
        </p:nvGrpSpPr>
        <p:grpSpPr>
          <a:xfrm>
            <a:off x="7678433" y="4230849"/>
            <a:ext cx="3330165" cy="2055647"/>
            <a:chOff x="7678433" y="4230849"/>
            <a:chExt cx="3330165" cy="205564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EF20E1-1538-9F19-3BC4-19DBE9136C47}"/>
                </a:ext>
              </a:extLst>
            </p:cNvPr>
            <p:cNvGrpSpPr/>
            <p:nvPr/>
          </p:nvGrpSpPr>
          <p:grpSpPr>
            <a:xfrm>
              <a:off x="7678433" y="4766152"/>
              <a:ext cx="3330165" cy="1520344"/>
              <a:chOff x="6565370" y="3729594"/>
              <a:chExt cx="2157474" cy="117557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CA7A37-F353-D7CC-D27C-45B94CFCA34F}"/>
                  </a:ext>
                </a:extLst>
              </p:cNvPr>
              <p:cNvSpPr/>
              <p:nvPr/>
            </p:nvSpPr>
            <p:spPr>
              <a:xfrm>
                <a:off x="6565370" y="3729594"/>
                <a:ext cx="2157474" cy="117557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29CD87-5864-F6C7-98A0-FAB396DDBCBF}"/>
                  </a:ext>
                </a:extLst>
              </p:cNvPr>
              <p:cNvSpPr txBox="1"/>
              <p:nvPr/>
            </p:nvSpPr>
            <p:spPr>
              <a:xfrm>
                <a:off x="6696661" y="3864511"/>
                <a:ext cx="1958029" cy="92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Heating at constant volume, so increase in thermal entropy only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A31B88-7105-8079-2CA5-5C9536BB2CF4}"/>
                </a:ext>
              </a:extLst>
            </p:cNvPr>
            <p:cNvSpPr txBox="1"/>
            <p:nvPr/>
          </p:nvSpPr>
          <p:spPr>
            <a:xfrm>
              <a:off x="8027485" y="4230849"/>
              <a:ext cx="2632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Isochoric heating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F04E1C-1A85-63F4-865A-6B478E75A27F}"/>
              </a:ext>
            </a:extLst>
          </p:cNvPr>
          <p:cNvGrpSpPr/>
          <p:nvPr/>
        </p:nvGrpSpPr>
        <p:grpSpPr>
          <a:xfrm>
            <a:off x="7678433" y="1855409"/>
            <a:ext cx="3330165" cy="1569660"/>
            <a:chOff x="6565370" y="3729594"/>
            <a:chExt cx="2157474" cy="12137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1A6823-3E8F-342F-2C1D-152A5DDDB69A}"/>
                </a:ext>
              </a:extLst>
            </p:cNvPr>
            <p:cNvSpPr/>
            <p:nvPr/>
          </p:nvSpPr>
          <p:spPr>
            <a:xfrm>
              <a:off x="6565370" y="3729594"/>
              <a:ext cx="2157474" cy="12137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2D43E8F-85E6-ABF3-0FEE-56A977EFC397}"/>
                </a:ext>
              </a:extLst>
            </p:cNvPr>
            <p:cNvSpPr txBox="1"/>
            <p:nvPr/>
          </p:nvSpPr>
          <p:spPr>
            <a:xfrm>
              <a:off x="6849779" y="3729594"/>
              <a:ext cx="1804911" cy="121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Heating at constant pressure =&gt; more in thermal </a:t>
              </a:r>
              <a:r>
                <a:rPr lang="en-US" sz="2400" i="1" dirty="0"/>
                <a:t>and</a:t>
              </a:r>
              <a:r>
                <a:rPr lang="en-US" sz="2400" dirty="0"/>
                <a:t> positional entropy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03C846D-28BC-7DDE-50CF-31CC2B8C64B8}"/>
              </a:ext>
            </a:extLst>
          </p:cNvPr>
          <p:cNvSpPr txBox="1"/>
          <p:nvPr/>
        </p:nvSpPr>
        <p:spPr>
          <a:xfrm>
            <a:off x="7996675" y="814678"/>
            <a:ext cx="2693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Isobaric heating</a:t>
            </a:r>
          </a:p>
        </p:txBody>
      </p:sp>
    </p:spTree>
    <p:extLst>
      <p:ext uri="{BB962C8B-B14F-4D97-AF65-F5344CB8AC3E}">
        <p14:creationId xmlns:p14="http://schemas.microsoft.com/office/powerpoint/2010/main" val="272002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 other dimension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: isothermal changes in pressure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560468"/>
            <a:chOff x="2499909" y="1398494"/>
            <a:chExt cx="6147486" cy="45604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788246" y="5108408"/>
                  <a:ext cx="3570812" cy="85055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𝑺</m:t>
                                    </m:r>
                                  </m:num>
                                  <m:den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246" y="5108408"/>
                  <a:ext cx="3570812" cy="850554"/>
                </a:xfrm>
                <a:prstGeom prst="rect">
                  <a:avLst/>
                </a:prstGeom>
                <a:blipFill>
                  <a:blip r:embed="rId4"/>
                  <a:stretch>
                    <a:fillRect b="-1408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C9AD7A-68E1-BFEF-E6EA-D55CE221C90A}"/>
                  </a:ext>
                </a:extLst>
              </p:cNvPr>
              <p:cNvSpPr txBox="1"/>
              <p:nvPr/>
            </p:nvSpPr>
            <p:spPr>
              <a:xfrm>
                <a:off x="5295810" y="1242618"/>
                <a:ext cx="6553289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Turns out, the General Thermodynamic result is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C9AD7A-68E1-BFEF-E6EA-D55CE221C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10" y="1242618"/>
                <a:ext cx="6553289" cy="2327881"/>
              </a:xfrm>
              <a:prstGeom prst="rect">
                <a:avLst/>
              </a:prstGeom>
              <a:blipFill>
                <a:blip r:embed="rId7"/>
                <a:stretch>
                  <a:fillRect l="-1547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35A534D-929B-CCB0-6471-E555A7F06438}"/>
              </a:ext>
            </a:extLst>
          </p:cNvPr>
          <p:cNvSpPr txBox="1"/>
          <p:nvPr/>
        </p:nvSpPr>
        <p:spPr>
          <a:xfrm>
            <a:off x="6973011" y="3331923"/>
            <a:ext cx="4072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(Also an arms-around the box Maxwell equation  thing ... get to this later this week)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F8185-44E7-B8F8-0E55-0E3A28CE20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056"/>
          <a:stretch/>
        </p:blipFill>
        <p:spPr>
          <a:xfrm>
            <a:off x="7395470" y="4512749"/>
            <a:ext cx="2592505" cy="19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 other dimension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: isothermal changes in pressure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503018"/>
            <a:chOff x="2499909" y="1398494"/>
            <a:chExt cx="6147486" cy="4503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787298" y="5117708"/>
                  <a:ext cx="3708598" cy="78380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298" y="5117708"/>
                  <a:ext cx="3708598" cy="783804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C9AD7A-68E1-BFEF-E6EA-D55CE221C90A}"/>
                  </a:ext>
                </a:extLst>
              </p:cNvPr>
              <p:cNvSpPr txBox="1"/>
              <p:nvPr/>
            </p:nvSpPr>
            <p:spPr>
              <a:xfrm>
                <a:off x="5295810" y="1242618"/>
                <a:ext cx="6553289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Turns out, the </a:t>
                </a:r>
                <a:r>
                  <a:rPr lang="en-US" sz="2400" b="1" dirty="0"/>
                  <a:t>General Thermodynamic </a:t>
                </a:r>
                <a:r>
                  <a:rPr lang="en-US" sz="2400" dirty="0"/>
                  <a:t>result is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C9AD7A-68E1-BFEF-E6EA-D55CE221C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10" y="1242618"/>
                <a:ext cx="6553289" cy="2327881"/>
              </a:xfrm>
              <a:prstGeom prst="rect">
                <a:avLst/>
              </a:prstGeom>
              <a:blipFill>
                <a:blip r:embed="rId7"/>
                <a:stretch>
                  <a:fillRect l="-1547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002CA9-511E-8152-E759-3C10DC915639}"/>
              </a:ext>
            </a:extLst>
          </p:cNvPr>
          <p:cNvSpPr txBox="1"/>
          <p:nvPr/>
        </p:nvSpPr>
        <p:spPr>
          <a:xfrm>
            <a:off x="1062760" y="6047964"/>
            <a:ext cx="3911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General Thermodynamics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AF102E-A480-9973-EA6A-829928425506}"/>
              </a:ext>
            </a:extLst>
          </p:cNvPr>
          <p:cNvGrpSpPr>
            <a:grpSpLocks noChangeAspect="1"/>
          </p:cNvGrpSpPr>
          <p:nvPr/>
        </p:nvGrpSpPr>
        <p:grpSpPr>
          <a:xfrm>
            <a:off x="5954195" y="3761378"/>
            <a:ext cx="6040504" cy="2263868"/>
            <a:chOff x="1582760" y="3587836"/>
            <a:chExt cx="7860498" cy="294596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BB0DEB-9D3A-EF90-89D2-0CAD99965ADC}"/>
                </a:ext>
              </a:extLst>
            </p:cNvPr>
            <p:cNvCxnSpPr>
              <a:cxnSpLocks/>
            </p:cNvCxnSpPr>
            <p:nvPr/>
          </p:nvCxnSpPr>
          <p:spPr>
            <a:xfrm>
              <a:off x="4596889" y="5370021"/>
              <a:ext cx="1632064" cy="0"/>
            </a:xfrm>
            <a:prstGeom prst="straightConnector1">
              <a:avLst/>
            </a:prstGeom>
            <a:ln w="635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4D72F5-9D02-D4C7-7C33-F1659CDB95B9}"/>
                </a:ext>
              </a:extLst>
            </p:cNvPr>
            <p:cNvGrpSpPr/>
            <p:nvPr/>
          </p:nvGrpSpPr>
          <p:grpSpPr>
            <a:xfrm>
              <a:off x="2219916" y="4588625"/>
              <a:ext cx="2177934" cy="1562792"/>
              <a:chOff x="2219916" y="4588625"/>
              <a:chExt cx="2177934" cy="1562792"/>
            </a:xfrm>
          </p:grpSpPr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948A0F73-2C5E-BF77-7448-9A0E930C5C33}"/>
                  </a:ext>
                </a:extLst>
              </p:cNvPr>
              <p:cNvSpPr/>
              <p:nvPr/>
            </p:nvSpPr>
            <p:spPr>
              <a:xfrm>
                <a:off x="2219916" y="4588625"/>
                <a:ext cx="2177934" cy="1562792"/>
              </a:xfrm>
              <a:prstGeom prst="frame">
                <a:avLst>
                  <a:gd name="adj1" fmla="val 61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27548B1-D2FF-690F-A7A6-1E288EF01762}"/>
                  </a:ext>
                </a:extLst>
              </p:cNvPr>
              <p:cNvGrpSpPr/>
              <p:nvPr/>
            </p:nvGrpSpPr>
            <p:grpSpPr>
              <a:xfrm>
                <a:off x="2631202" y="4966855"/>
                <a:ext cx="1292837" cy="702424"/>
                <a:chOff x="2631202" y="4966855"/>
                <a:chExt cx="1292837" cy="702424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B337A33-1BC7-0EFA-2BCC-BF03EEF06F51}"/>
                    </a:ext>
                  </a:extLst>
                </p:cNvPr>
                <p:cNvSpPr/>
                <p:nvPr/>
              </p:nvSpPr>
              <p:spPr>
                <a:xfrm>
                  <a:off x="2631202" y="5037513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48C9D4E-8D18-DBEE-000A-181EDFFFF026}"/>
                    </a:ext>
                  </a:extLst>
                </p:cNvPr>
                <p:cNvSpPr/>
                <p:nvPr/>
              </p:nvSpPr>
              <p:spPr>
                <a:xfrm>
                  <a:off x="3167358" y="5370021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16350EF-FE8F-8116-A89A-708DB230BCC9}"/>
                    </a:ext>
                  </a:extLst>
                </p:cNvPr>
                <p:cNvSpPr/>
                <p:nvPr/>
              </p:nvSpPr>
              <p:spPr>
                <a:xfrm>
                  <a:off x="3640989" y="4966855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142653-A459-F849-AB00-924F171D6AF6}"/>
                </a:ext>
              </a:extLst>
            </p:cNvPr>
            <p:cNvGrpSpPr/>
            <p:nvPr/>
          </p:nvGrpSpPr>
          <p:grpSpPr>
            <a:xfrm>
              <a:off x="1582760" y="3587836"/>
              <a:ext cx="7860498" cy="2945967"/>
              <a:chOff x="1582760" y="3587836"/>
              <a:chExt cx="7860498" cy="294596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8010ED7-8833-7BBC-C7BC-F84B766D6371}"/>
                  </a:ext>
                </a:extLst>
              </p:cNvPr>
              <p:cNvGrpSpPr/>
              <p:nvPr/>
            </p:nvGrpSpPr>
            <p:grpSpPr>
              <a:xfrm>
                <a:off x="6395675" y="3840481"/>
                <a:ext cx="3047583" cy="2693322"/>
                <a:chOff x="6395675" y="3840481"/>
                <a:chExt cx="3047583" cy="2693322"/>
              </a:xfrm>
            </p:grpSpPr>
            <p:sp>
              <p:nvSpPr>
                <p:cNvPr id="16" name="Frame 15">
                  <a:extLst>
                    <a:ext uri="{FF2B5EF4-FFF2-40B4-BE49-F238E27FC236}">
                      <a16:creationId xmlns:a16="http://schemas.microsoft.com/office/drawing/2014/main" id="{967C7204-98DA-CA03-428E-C4D05B56B3F2}"/>
                    </a:ext>
                  </a:extLst>
                </p:cNvPr>
                <p:cNvSpPr/>
                <p:nvPr/>
              </p:nvSpPr>
              <p:spPr>
                <a:xfrm>
                  <a:off x="6395675" y="3840481"/>
                  <a:ext cx="3047583" cy="2693322"/>
                </a:xfrm>
                <a:prstGeom prst="frame">
                  <a:avLst>
                    <a:gd name="adj1" fmla="val 364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4EDA8177-0014-3F0A-F162-37CD1E263991}"/>
                    </a:ext>
                  </a:extLst>
                </p:cNvPr>
                <p:cNvGrpSpPr/>
                <p:nvPr/>
              </p:nvGrpSpPr>
              <p:grpSpPr>
                <a:xfrm>
                  <a:off x="7232854" y="4420293"/>
                  <a:ext cx="1292837" cy="1899456"/>
                  <a:chOff x="2631202" y="4966855"/>
                  <a:chExt cx="1292837" cy="189945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7C0D3D61-02A7-F628-73E9-B5315E695C1B}"/>
                      </a:ext>
                    </a:extLst>
                  </p:cNvPr>
                  <p:cNvSpPr/>
                  <p:nvPr/>
                </p:nvSpPr>
                <p:spPr>
                  <a:xfrm>
                    <a:off x="2631202" y="5037513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3D00FEF6-B042-AE01-A933-CC4621645891}"/>
                      </a:ext>
                    </a:extLst>
                  </p:cNvPr>
                  <p:cNvSpPr/>
                  <p:nvPr/>
                </p:nvSpPr>
                <p:spPr>
                  <a:xfrm>
                    <a:off x="3443459" y="6567053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7FBE5D0C-88C8-FBBF-4AC6-E652C8DA3415}"/>
                      </a:ext>
                    </a:extLst>
                  </p:cNvPr>
                  <p:cNvSpPr/>
                  <p:nvPr/>
                </p:nvSpPr>
                <p:spPr>
                  <a:xfrm>
                    <a:off x="3640989" y="4966855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D99AB20-BB88-B128-1C62-6564A26A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2760" y="3587836"/>
                    <a:ext cx="3524483" cy="9211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Less positional choice (so smaller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a14:m>
                    <a:r>
                      <a:rPr lang="en-US" sz="2000" dirty="0"/>
                      <a:t>)*</a:t>
                    </a:r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D99AB20-BB88-B128-1C62-6564A26A61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2760" y="3587836"/>
                    <a:ext cx="3524483" cy="92117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5357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66FE0D-3E2E-187F-2671-B12EFE59F89D}"/>
              </a:ext>
            </a:extLst>
          </p:cNvPr>
          <p:cNvSpPr txBox="1"/>
          <p:nvPr/>
        </p:nvSpPr>
        <p:spPr>
          <a:xfrm>
            <a:off x="8311852" y="4604561"/>
            <a:ext cx="125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Higher 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D7A77-F09A-C416-AC1C-FE8C31E1AF76}"/>
              </a:ext>
            </a:extLst>
          </p:cNvPr>
          <p:cNvSpPr txBox="1"/>
          <p:nvPr/>
        </p:nvSpPr>
        <p:spPr>
          <a:xfrm>
            <a:off x="5653213" y="6069889"/>
            <a:ext cx="601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*Obviously, this effect will big for gases; for solids and liquids, not so much because they’re relatively incompressible. </a:t>
            </a:r>
          </a:p>
        </p:txBody>
      </p:sp>
    </p:spTree>
    <p:extLst>
      <p:ext uri="{BB962C8B-B14F-4D97-AF65-F5344CB8AC3E}">
        <p14:creationId xmlns:p14="http://schemas.microsoft.com/office/powerpoint/2010/main" val="353133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69313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Next: special thermodynamics result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when it’s an ideal gas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693138"/>
              </a:xfrm>
              <a:prstGeom prst="rect">
                <a:avLst/>
              </a:prstGeom>
              <a:blipFill>
                <a:blip r:embed="rId2"/>
                <a:stretch>
                  <a:fillRect l="-832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503696"/>
            <a:chOff x="2499909" y="1398494"/>
            <a:chExt cx="6147486" cy="4503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788600" y="5118386"/>
                  <a:ext cx="3708598" cy="78380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600" y="5118386"/>
                  <a:ext cx="3708598" cy="783804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D0A3C-AE48-091C-87C1-353A9A531880}"/>
                  </a:ext>
                </a:extLst>
              </p:cNvPr>
              <p:cNvSpPr txBox="1"/>
              <p:nvPr/>
            </p:nvSpPr>
            <p:spPr>
              <a:xfrm>
                <a:off x="5295810" y="1242618"/>
                <a:ext cx="6553289" cy="2780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do something more with this if it’s an </a:t>
                </a:r>
                <a:r>
                  <a:rPr lang="en-US" sz="2400" b="1" dirty="0"/>
                  <a:t>ideal gas</a:t>
                </a:r>
                <a:r>
                  <a:rPr lang="en-US" sz="2400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So 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Special Thermodynamic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result (for ideal gases) is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𝑛𝑅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D0A3C-AE48-091C-87C1-353A9A531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10" y="1242618"/>
                <a:ext cx="6553289" cy="2780248"/>
              </a:xfrm>
              <a:prstGeom prst="rect">
                <a:avLst/>
              </a:prstGeom>
              <a:blipFill>
                <a:blip r:embed="rId7"/>
                <a:stretch>
                  <a:fillRect l="-1547" t="-1364" r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B21F34-6C75-518E-5E63-F547CA54F5BB}"/>
              </a:ext>
            </a:extLst>
          </p:cNvPr>
          <p:cNvSpPr txBox="1"/>
          <p:nvPr/>
        </p:nvSpPr>
        <p:spPr>
          <a:xfrm>
            <a:off x="1062760" y="6022912"/>
            <a:ext cx="3911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Special Thermodynamics (ideal gas)</a:t>
            </a:r>
          </a:p>
        </p:txBody>
      </p:sp>
    </p:spTree>
    <p:extLst>
      <p:ext uri="{BB962C8B-B14F-4D97-AF65-F5344CB8AC3E}">
        <p14:creationId xmlns:p14="http://schemas.microsoft.com/office/powerpoint/2010/main" val="420854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0" y="-2727"/>
                <a:ext cx="12192000" cy="69313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Next: special thermodynamics result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when it’s an ideal gas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7"/>
                <a:ext cx="12192000" cy="693138"/>
              </a:xfrm>
              <a:prstGeom prst="rect">
                <a:avLst/>
              </a:prstGeom>
              <a:blipFill>
                <a:blip r:embed="rId2"/>
                <a:stretch>
                  <a:fillRect l="-832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9B3D58C-31E0-B4D3-5F72-7037087FFABC}"/>
              </a:ext>
            </a:extLst>
          </p:cNvPr>
          <p:cNvGrpSpPr/>
          <p:nvPr/>
        </p:nvGrpSpPr>
        <p:grpSpPr>
          <a:xfrm>
            <a:off x="-224629" y="1398494"/>
            <a:ext cx="6147486" cy="4503696"/>
            <a:chOff x="2499909" y="1398494"/>
            <a:chExt cx="6147486" cy="4503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A2DDEC-7AD5-3548-AEB2-1DB286647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1"/>
            <a:stretch/>
          </p:blipFill>
          <p:spPr>
            <a:xfrm>
              <a:off x="3332973" y="1398494"/>
              <a:ext cx="4654356" cy="3251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/>
                <p:nvPr/>
              </p:nvSpPr>
              <p:spPr>
                <a:xfrm>
                  <a:off x="3788600" y="5118386"/>
                  <a:ext cx="3708598" cy="78380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C8AE349-0593-D249-AB13-C294A3890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600" y="5118386"/>
                  <a:ext cx="3708598" cy="783804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/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A2CC0B-185B-2341-8BA7-87BD1A7A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09" y="3454987"/>
                  <a:ext cx="6147486" cy="661015"/>
                </a:xfrm>
                <a:prstGeom prst="rect">
                  <a:avLst/>
                </a:prstGeom>
                <a:blipFill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51E57B-1CD5-FAE4-4654-F965BFF14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19" y="3331923"/>
              <a:ext cx="1341543" cy="938828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986A18-4C6A-581D-9AD7-E353144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150" y="3615856"/>
              <a:ext cx="1726850" cy="704224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81" y="2390900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D0A3C-AE48-091C-87C1-353A9A531880}"/>
                  </a:ext>
                </a:extLst>
              </p:cNvPr>
              <p:cNvSpPr txBox="1"/>
              <p:nvPr/>
            </p:nvSpPr>
            <p:spPr>
              <a:xfrm>
                <a:off x="5295810" y="1242618"/>
                <a:ext cx="6553289" cy="3357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do something more with this if it’s an </a:t>
                </a:r>
                <a:r>
                  <a:rPr lang="en-US" sz="2400" b="1" dirty="0"/>
                  <a:t>ideal gas</a:t>
                </a:r>
                <a:r>
                  <a:rPr lang="en-US" sz="2400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So 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Special Thermodynamic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result (for ideal gases) is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𝑛𝑅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This integrates out to </a:t>
                </a:r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𝒊𝒏𝒊𝒕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D0A3C-AE48-091C-87C1-353A9A531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10" y="1242618"/>
                <a:ext cx="6553289" cy="3357458"/>
              </a:xfrm>
              <a:prstGeom prst="rect">
                <a:avLst/>
              </a:prstGeom>
              <a:blipFill>
                <a:blip r:embed="rId7"/>
                <a:stretch>
                  <a:fillRect l="-1547" t="-1128" r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B21F34-6C75-518E-5E63-F547CA54F5BB}"/>
              </a:ext>
            </a:extLst>
          </p:cNvPr>
          <p:cNvSpPr txBox="1"/>
          <p:nvPr/>
        </p:nvSpPr>
        <p:spPr>
          <a:xfrm>
            <a:off x="1062760" y="6022912"/>
            <a:ext cx="3911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Special Thermodynamics (ideal gas)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E5044-BAFE-5527-54F6-8BC9C843623D}"/>
              </a:ext>
            </a:extLst>
          </p:cNvPr>
          <p:cNvGrpSpPr/>
          <p:nvPr/>
        </p:nvGrpSpPr>
        <p:grpSpPr>
          <a:xfrm>
            <a:off x="7638656" y="4642570"/>
            <a:ext cx="3793745" cy="1105788"/>
            <a:chOff x="1420806" y="5474509"/>
            <a:chExt cx="3793745" cy="1105788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EC767D1F-37C8-6124-CECD-AA167E91E711}"/>
                </a:ext>
              </a:extLst>
            </p:cNvPr>
            <p:cNvSpPr/>
            <p:nvPr/>
          </p:nvSpPr>
          <p:spPr>
            <a:xfrm rot="5400000">
              <a:off x="2968866" y="4413560"/>
              <a:ext cx="274791" cy="2396689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DE3D64-8159-FECA-14D2-67DBC2F2182D}"/>
                </a:ext>
              </a:extLst>
            </p:cNvPr>
            <p:cNvSpPr txBox="1"/>
            <p:nvPr/>
          </p:nvSpPr>
          <p:spPr>
            <a:xfrm>
              <a:off x="1420806" y="5749300"/>
              <a:ext cx="3793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should probably commit this to memory too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31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5259641" y="1376055"/>
                <a:ext cx="3321465" cy="84664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641" y="1376055"/>
                <a:ext cx="3321465" cy="8466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E8154C-1AE2-6961-3883-A8F5A7E078E1}"/>
                  </a:ext>
                </a:extLst>
              </p:cNvPr>
              <p:cNvSpPr txBox="1"/>
              <p:nvPr/>
            </p:nvSpPr>
            <p:spPr>
              <a:xfrm>
                <a:off x="0" y="98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Summary: General Thermodynamics results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E8154C-1AE2-6961-3883-A8F5A7E07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"/>
                <a:ext cx="12192000" cy="461665"/>
              </a:xfrm>
              <a:prstGeom prst="rect">
                <a:avLst/>
              </a:prstGeom>
              <a:blipFill>
                <a:blip r:embed="rId3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B86A8-03A4-DB4B-DFCB-9F7D103AB7EE}"/>
                  </a:ext>
                </a:extLst>
              </p:cNvPr>
              <p:cNvSpPr txBox="1"/>
              <p:nvPr/>
            </p:nvSpPr>
            <p:spPr>
              <a:xfrm>
                <a:off x="5273995" y="4707166"/>
                <a:ext cx="3321465" cy="78380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𝑉𝑑𝑃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B86A8-03A4-DB4B-DFCB-9F7D103AB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95" y="4707166"/>
                <a:ext cx="3321465" cy="783804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27C8FF-31FC-2A37-72E2-1A16A523D485}"/>
                  </a:ext>
                </a:extLst>
              </p:cNvPr>
              <p:cNvSpPr txBox="1"/>
              <p:nvPr/>
            </p:nvSpPr>
            <p:spPr>
              <a:xfrm>
                <a:off x="5575654" y="2927383"/>
                <a:ext cx="2718148" cy="791435"/>
              </a:xfrm>
              <a:prstGeom prst="rect">
                <a:avLst/>
              </a:prstGeom>
              <a:noFill/>
              <a:ln w="635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𝒓𝒆𝒗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27C8FF-31FC-2A37-72E2-1A16A523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54" y="2927383"/>
                <a:ext cx="2718148" cy="791435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  <a:ln w="635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EC751-5E1E-C405-3DC1-10BCF1475343}"/>
                  </a:ext>
                </a:extLst>
              </p:cNvPr>
              <p:cNvSpPr txBox="1"/>
              <p:nvPr/>
            </p:nvSpPr>
            <p:spPr>
              <a:xfrm>
                <a:off x="8880382" y="1422862"/>
                <a:ext cx="30680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Differential equation of state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space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EC751-5E1E-C405-3DC1-10BCF147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382" y="1422862"/>
                <a:ext cx="3068053" cy="830997"/>
              </a:xfrm>
              <a:prstGeom prst="rect">
                <a:avLst/>
              </a:prstGeom>
              <a:blipFill>
                <a:blip r:embed="rId6"/>
                <a:stretch>
                  <a:fillRect l="-330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B5457E-41FD-DADE-D46B-09F973FF984A}"/>
                  </a:ext>
                </a:extLst>
              </p:cNvPr>
              <p:cNvSpPr txBox="1"/>
              <p:nvPr/>
            </p:nvSpPr>
            <p:spPr>
              <a:xfrm>
                <a:off x="8880383" y="4718596"/>
                <a:ext cx="30680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Differential equation of state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space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B5457E-41FD-DADE-D46B-09F973FF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383" y="4718596"/>
                <a:ext cx="3068053" cy="830997"/>
              </a:xfrm>
              <a:prstGeom prst="rect">
                <a:avLst/>
              </a:prstGeom>
              <a:blipFill>
                <a:blip r:embed="rId7"/>
                <a:stretch>
                  <a:fillRect l="-330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7B3E6E2-3F7C-31B0-C338-EA268E8ED14C}"/>
              </a:ext>
            </a:extLst>
          </p:cNvPr>
          <p:cNvSpPr txBox="1"/>
          <p:nvPr/>
        </p:nvSpPr>
        <p:spPr>
          <a:xfrm>
            <a:off x="8880383" y="2927383"/>
            <a:ext cx="3068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Thermodynamic definition of entropy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42F88-F6C7-C662-1392-64AC847BD75C}"/>
              </a:ext>
            </a:extLst>
          </p:cNvPr>
          <p:cNvGrpSpPr/>
          <p:nvPr/>
        </p:nvGrpSpPr>
        <p:grpSpPr>
          <a:xfrm>
            <a:off x="592100" y="533105"/>
            <a:ext cx="4188305" cy="3053193"/>
            <a:chOff x="592100" y="665625"/>
            <a:chExt cx="4188305" cy="305319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4251E0F-B83B-1828-8D6A-153349EDCE37}"/>
                </a:ext>
              </a:extLst>
            </p:cNvPr>
            <p:cNvGrpSpPr/>
            <p:nvPr/>
          </p:nvGrpSpPr>
          <p:grpSpPr>
            <a:xfrm>
              <a:off x="592100" y="915026"/>
              <a:ext cx="4188305" cy="2729277"/>
              <a:chOff x="3729340" y="1597479"/>
              <a:chExt cx="4188305" cy="272927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1A8ED5C-0CFD-878D-6418-76F5BA85F5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3048"/>
              <a:stretch/>
            </p:blipFill>
            <p:spPr>
              <a:xfrm>
                <a:off x="3729340" y="1720459"/>
                <a:ext cx="3616184" cy="260629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E05317A-B1EC-7C0A-8ED6-4C5CDACF7A1E}"/>
                      </a:ext>
                    </a:extLst>
                  </p:cNvPr>
                  <p:cNvSpPr txBox="1"/>
                  <p:nvPr/>
                </p:nvSpPr>
                <p:spPr>
                  <a:xfrm>
                    <a:off x="5198307" y="2988806"/>
                    <a:ext cx="2169994" cy="7851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E05317A-B1EC-7C0A-8ED6-4C5CDACF7A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8307" y="2988806"/>
                    <a:ext cx="2169994" cy="78515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50FF5D-D373-344E-1F67-95106F9BA44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2507" y="1597479"/>
                    <a:ext cx="1875138" cy="7838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50FF5D-D373-344E-1F67-95106F9BA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2507" y="1597479"/>
                    <a:ext cx="1875138" cy="78380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Frame 23">
              <a:extLst>
                <a:ext uri="{FF2B5EF4-FFF2-40B4-BE49-F238E27FC236}">
                  <a16:creationId xmlns:a16="http://schemas.microsoft.com/office/drawing/2014/main" id="{5A19EE3E-BF70-E66A-B016-3D29743DB4A9}"/>
                </a:ext>
              </a:extLst>
            </p:cNvPr>
            <p:cNvSpPr/>
            <p:nvPr/>
          </p:nvSpPr>
          <p:spPr>
            <a:xfrm>
              <a:off x="615539" y="665625"/>
              <a:ext cx="3904223" cy="3053193"/>
            </a:xfrm>
            <a:prstGeom prst="frame">
              <a:avLst>
                <a:gd name="adj1" fmla="val 245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4523B9-C3BF-1E62-FD6E-CB7EB884B7A7}"/>
                    </a:ext>
                  </a:extLst>
                </p:cNvPr>
                <p:cNvSpPr txBox="1"/>
                <p:nvPr/>
              </p:nvSpPr>
              <p:spPr>
                <a:xfrm>
                  <a:off x="1347430" y="892126"/>
                  <a:ext cx="107860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4523B9-C3BF-1E62-FD6E-CB7EB884B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430" y="892126"/>
                  <a:ext cx="1078601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163" r="-6977" b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018D16-938A-4B7D-C906-A27AA3E3C292}"/>
              </a:ext>
            </a:extLst>
          </p:cNvPr>
          <p:cNvGrpSpPr/>
          <p:nvPr/>
        </p:nvGrpSpPr>
        <p:grpSpPr>
          <a:xfrm>
            <a:off x="516378" y="3732178"/>
            <a:ext cx="4625096" cy="3053193"/>
            <a:chOff x="516378" y="3732178"/>
            <a:chExt cx="4625096" cy="305319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8CDDC3-D0CA-67D4-8DBE-B486E83F06CF}"/>
                </a:ext>
              </a:extLst>
            </p:cNvPr>
            <p:cNvGrpSpPr/>
            <p:nvPr/>
          </p:nvGrpSpPr>
          <p:grpSpPr>
            <a:xfrm>
              <a:off x="516378" y="3771826"/>
              <a:ext cx="4625096" cy="2982769"/>
              <a:chOff x="516378" y="3771826"/>
              <a:chExt cx="4625096" cy="298276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698C2A9-8804-603D-1BD6-4E4790F905A3}"/>
                  </a:ext>
                </a:extLst>
              </p:cNvPr>
              <p:cNvGrpSpPr/>
              <p:nvPr/>
            </p:nvGrpSpPr>
            <p:grpSpPr>
              <a:xfrm>
                <a:off x="516378" y="3771826"/>
                <a:ext cx="4625096" cy="2982769"/>
                <a:chOff x="3383881" y="660187"/>
                <a:chExt cx="4625096" cy="298276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2863C008-7F38-DA21-756A-19B4029EA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11650"/>
                <a:stretch/>
              </p:blipFill>
              <p:spPr>
                <a:xfrm>
                  <a:off x="3383881" y="1036659"/>
                  <a:ext cx="3819306" cy="260629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42839FC-9F18-054C-142C-C608B038A9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1014" y="2053284"/>
                      <a:ext cx="28479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42839FC-9F18-054C-142C-C608B038A9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1014" y="2053284"/>
                      <a:ext cx="2847963" cy="46166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4782E82-1280-3307-B26B-9094ACFED7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06800" y="660187"/>
                      <a:ext cx="2561095" cy="7838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4782E82-1280-3307-B26B-9094ACFED7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06800" y="660187"/>
                      <a:ext cx="2561095" cy="78380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0A5254-1D18-179E-E90D-47339F93B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035" y="4091199"/>
                    <a:ext cx="107860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0A5254-1D18-179E-E90D-47339F93B2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4035" y="4091199"/>
                    <a:ext cx="1078601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163" r="-6977" b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1A348231-E94A-016B-2A09-A20CA5CBE1A4}"/>
                </a:ext>
              </a:extLst>
            </p:cNvPr>
            <p:cNvSpPr/>
            <p:nvPr/>
          </p:nvSpPr>
          <p:spPr>
            <a:xfrm>
              <a:off x="615539" y="3732178"/>
              <a:ext cx="3904223" cy="3053193"/>
            </a:xfrm>
            <a:prstGeom prst="frame">
              <a:avLst>
                <a:gd name="adj1" fmla="val 2458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32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384D4A6-3820-DD4D-A27E-622C2D2BD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9" t="10592" r="5702" b="7549"/>
          <a:stretch/>
        </p:blipFill>
        <p:spPr bwMode="auto">
          <a:xfrm>
            <a:off x="205613" y="354330"/>
            <a:ext cx="6582538" cy="627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0A2F3-AB1B-9B46-B669-08EC00A88482}"/>
              </a:ext>
            </a:extLst>
          </p:cNvPr>
          <p:cNvSpPr txBox="1"/>
          <p:nvPr/>
        </p:nvSpPr>
        <p:spPr>
          <a:xfrm>
            <a:off x="0" y="-3220"/>
            <a:ext cx="93914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Entropy of fusion: Richard’s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/>
              <p:nvPr/>
            </p:nvSpPr>
            <p:spPr>
              <a:xfrm>
                <a:off x="6788152" y="1181526"/>
                <a:ext cx="5403848" cy="446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normal melting point</a:t>
                </a:r>
                <a:r>
                  <a:rPr lang="en-US" sz="2400" dirty="0"/>
                  <a:t> temperature is the temperature at which a solid melts when the pressure is 1 atm.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water (273 K):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Turns out, that’s rather high. </a:t>
                </a:r>
                <a:r>
                  <a:rPr lang="en-US" sz="2400" b="1" dirty="0"/>
                  <a:t>Richard’s Rule </a:t>
                </a:r>
                <a:r>
                  <a:rPr lang="en-US" sz="2400" dirty="0"/>
                  <a:t>(which is just an empirical estimate) says to expect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≈9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 at the normal melting temperature of a substance.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2" y="1181526"/>
                <a:ext cx="5403848" cy="4465325"/>
              </a:xfrm>
              <a:prstGeom prst="rect">
                <a:avLst/>
              </a:prstGeom>
              <a:blipFill>
                <a:blip r:embed="rId3"/>
                <a:stretch>
                  <a:fillRect l="-1639" t="-1136" r="-70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5813CA-5655-0140-A429-8E93491F79FD}"/>
              </a:ext>
            </a:extLst>
          </p:cNvPr>
          <p:cNvCxnSpPr>
            <a:cxnSpLocks/>
          </p:cNvCxnSpPr>
          <p:nvPr/>
        </p:nvCxnSpPr>
        <p:spPr>
          <a:xfrm flipV="1">
            <a:off x="1752600" y="4663440"/>
            <a:ext cx="0" cy="312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10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824</Words>
  <Application>Microsoft Macintosh PowerPoint</Application>
  <PresentationFormat>Widescreen</PresentationFormat>
  <Paragraphs>130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19</cp:revision>
  <dcterms:created xsi:type="dcterms:W3CDTF">2023-10-29T19:41:28Z</dcterms:created>
  <dcterms:modified xsi:type="dcterms:W3CDTF">2024-11-06T16:05:14Z</dcterms:modified>
</cp:coreProperties>
</file>